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5" r:id="rId3"/>
  </p:sldMasterIdLst>
  <p:notesMasterIdLst>
    <p:notesMasterId r:id="rId8"/>
  </p:notesMasterIdLst>
  <p:handoutMasterIdLst>
    <p:handoutMasterId r:id="rId34"/>
  </p:handoutMasterIdLst>
  <p:sldIdLst>
    <p:sldId id="275" r:id="rId4"/>
    <p:sldId id="292" r:id="rId5"/>
    <p:sldId id="323" r:id="rId6"/>
    <p:sldId id="327" r:id="rId7"/>
    <p:sldId id="361" r:id="rId9"/>
    <p:sldId id="328" r:id="rId10"/>
    <p:sldId id="335" r:id="rId11"/>
    <p:sldId id="390" r:id="rId12"/>
    <p:sldId id="329" r:id="rId13"/>
    <p:sldId id="395" r:id="rId14"/>
    <p:sldId id="396" r:id="rId15"/>
    <p:sldId id="330" r:id="rId16"/>
    <p:sldId id="331" r:id="rId17"/>
    <p:sldId id="332" r:id="rId18"/>
    <p:sldId id="333" r:id="rId19"/>
    <p:sldId id="362" r:id="rId20"/>
    <p:sldId id="391" r:id="rId21"/>
    <p:sldId id="393" r:id="rId22"/>
    <p:sldId id="394" r:id="rId23"/>
    <p:sldId id="392" r:id="rId24"/>
    <p:sldId id="398" r:id="rId25"/>
    <p:sldId id="363" r:id="rId26"/>
    <p:sldId id="399" r:id="rId27"/>
    <p:sldId id="400" r:id="rId28"/>
    <p:sldId id="364" r:id="rId29"/>
    <p:sldId id="397" r:id="rId30"/>
    <p:sldId id="401" r:id="rId31"/>
    <p:sldId id="365" r:id="rId32"/>
    <p:sldId id="430" r:id="rId33"/>
  </p:sldIdLst>
  <p:sldSz cx="12195175" cy="6858000"/>
  <p:notesSz cx="6858000" cy="9144000"/>
  <p:embeddedFontLst>
    <p:embeddedFont>
      <p:font typeface="Merriweather Regular" panose="02060503050406030704" pitchFamily="18" charset="77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Light" panose="020B0306030504020204" pitchFamily="34" charset="0"/>
      <p:regular r:id="rId46"/>
      <p:italic r:id="rId47"/>
    </p:embeddedFont>
    <p:embeddedFont>
      <p:font typeface="Merriweather Light" panose="00000400000000000000" pitchFamily="2" charset="77"/>
      <p:regular r:id="rId48"/>
      <p:italic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  <p:embeddedFont>
      <p:font typeface="Calibri Light" panose="020F0302020204030204" charset="0"/>
      <p:regular r:id="rId54"/>
      <p:italic r:id="rId55"/>
    </p:embeddedFont>
    <p:embeddedFont>
      <p:font typeface="等线" panose="02010600030101010101" charset="-122"/>
      <p:regular r:id="rId56"/>
    </p:embeddedFont>
  </p:embeddedFontLst>
  <p:custDataLst>
    <p:tags r:id="rId57"/>
  </p:custData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8" userDrawn="1">
          <p15:clr>
            <a:srgbClr val="A4A3A4"/>
          </p15:clr>
        </p15:guide>
        <p15:guide id="2" orient="horz" pos="4008" userDrawn="1">
          <p15:clr>
            <a:srgbClr val="A4A3A4"/>
          </p15:clr>
        </p15:guide>
        <p15:guide id="3" orient="horz" pos="1147" userDrawn="1">
          <p15:clr>
            <a:srgbClr val="A4A3A4"/>
          </p15:clr>
        </p15:guide>
        <p15:guide id="4" orient="horz" pos="2712" userDrawn="1">
          <p15:clr>
            <a:srgbClr val="A4A3A4"/>
          </p15:clr>
        </p15:guide>
        <p15:guide id="5" orient="horz" pos="104" userDrawn="1">
          <p15:clr>
            <a:srgbClr val="A4A3A4"/>
          </p15:clr>
        </p15:guide>
        <p15:guide id="6" orient="horz" pos="3370" userDrawn="1">
          <p15:clr>
            <a:srgbClr val="A4A3A4"/>
          </p15:clr>
        </p15:guide>
        <p15:guide id="7" orient="horz" pos="3215" userDrawn="1">
          <p15:clr>
            <a:srgbClr val="A4A3A4"/>
          </p15:clr>
        </p15:guide>
        <p15:guide id="8" orient="horz" pos="1146" userDrawn="1">
          <p15:clr>
            <a:srgbClr val="A4A3A4"/>
          </p15:clr>
        </p15:guide>
        <p15:guide id="9" orient="horz" pos="3583" userDrawn="1">
          <p15:clr>
            <a:srgbClr val="A4A3A4"/>
          </p15:clr>
        </p15:guide>
        <p15:guide id="10" pos="3825" userDrawn="1">
          <p15:clr>
            <a:srgbClr val="A4A3A4"/>
          </p15:clr>
        </p15:guide>
        <p15:guide id="11" pos="764" userDrawn="1">
          <p15:clr>
            <a:srgbClr val="A4A3A4"/>
          </p15:clr>
        </p15:guide>
        <p15:guide id="12" pos="7262" userDrawn="1">
          <p15:clr>
            <a:srgbClr val="A4A3A4"/>
          </p15:clr>
        </p15:guide>
        <p15:guide id="13" pos="1604" userDrawn="1">
          <p15:clr>
            <a:srgbClr val="A4A3A4"/>
          </p15:clr>
        </p15:guide>
        <p15:guide id="14" pos="5173" userDrawn="1">
          <p15:clr>
            <a:srgbClr val="A4A3A4"/>
          </p15:clr>
        </p15:guide>
        <p15:guide id="15" pos="5260" userDrawn="1">
          <p15:clr>
            <a:srgbClr val="A4A3A4"/>
          </p15:clr>
        </p15:guide>
        <p15:guide id="16" pos="1453" userDrawn="1">
          <p15:clr>
            <a:srgbClr val="A4A3A4"/>
          </p15:clr>
        </p15:guide>
        <p15:guide id="17" pos="6651" userDrawn="1">
          <p15:clr>
            <a:srgbClr val="A4A3A4"/>
          </p15:clr>
        </p15:guide>
        <p15:guide id="18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81922" autoAdjust="0"/>
  </p:normalViewPr>
  <p:slideViewPr>
    <p:cSldViewPr snapToGrid="0" showGuides="1">
      <p:cViewPr varScale="1">
        <p:scale>
          <a:sx n="87" d="100"/>
          <a:sy n="87" d="100"/>
        </p:scale>
        <p:origin x="1554" y="78"/>
      </p:cViewPr>
      <p:guideLst>
        <p:guide orient="horz" pos="1558"/>
        <p:guide orient="horz" pos="4008"/>
        <p:guide orient="horz" pos="1147"/>
        <p:guide orient="horz" pos="2712"/>
        <p:guide orient="horz" pos="104"/>
        <p:guide orient="horz" pos="3370"/>
        <p:guide orient="horz" pos="3215"/>
        <p:guide orient="horz" pos="1146"/>
        <p:guide orient="horz" pos="3583"/>
        <p:guide pos="3825"/>
        <p:guide pos="764"/>
        <p:guide pos="7262"/>
        <p:guide pos="1604"/>
        <p:guide pos="5173"/>
        <p:guide pos="5260"/>
        <p:guide pos="1453"/>
        <p:guide pos="6651"/>
        <p:guide pos="36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gs" Target="tags/tag4.xml"/><Relationship Id="rId56" Type="http://schemas.openxmlformats.org/officeDocument/2006/relationships/font" Target="fonts/font19.fntdata"/><Relationship Id="rId55" Type="http://schemas.openxmlformats.org/officeDocument/2006/relationships/font" Target="fonts/font18.fntdata"/><Relationship Id="rId54" Type="http://schemas.openxmlformats.org/officeDocument/2006/relationships/font" Target="fonts/font17.fntdata"/><Relationship Id="rId53" Type="http://schemas.openxmlformats.org/officeDocument/2006/relationships/font" Target="fonts/font16.fntdata"/><Relationship Id="rId52" Type="http://schemas.openxmlformats.org/officeDocument/2006/relationships/font" Target="fonts/font15.fntdata"/><Relationship Id="rId51" Type="http://schemas.openxmlformats.org/officeDocument/2006/relationships/font" Target="fonts/font14.fntdata"/><Relationship Id="rId50" Type="http://schemas.openxmlformats.org/officeDocument/2006/relationships/font" Target="fonts/font13.fntdata"/><Relationship Id="rId5" Type="http://schemas.openxmlformats.org/officeDocument/2006/relationships/slide" Target="slides/slide2.xml"/><Relationship Id="rId49" Type="http://schemas.openxmlformats.org/officeDocument/2006/relationships/font" Target="fonts/font12.fntdata"/><Relationship Id="rId48" Type="http://schemas.openxmlformats.org/officeDocument/2006/relationships/font" Target="fonts/font11.fntdata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</a:fld>
            <a:endParaRPr lang="en-GB">
              <a:latin typeface="Merriweather Regular" panose="02060503050406030704" pitchFamily="18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The extracted features need a final process</a:t>
            </a:r>
            <a:endParaRPr lang="zh-CN" altLang="en-US"/>
          </a:p>
          <a:p>
            <a:r>
              <a:rPr lang="zh-CN" altLang="en-US"/>
              <a:t>Single-value features are standardized within each type</a:t>
            </a:r>
            <a:endParaRPr lang="zh-CN" altLang="en-US"/>
          </a:p>
          <a:p>
            <a:r>
              <a:rPr lang="zh-CN" altLang="en-US"/>
              <a:t>And histograms are normalized.</a:t>
            </a:r>
            <a:endParaRPr lang="zh-CN" altLang="en-US"/>
          </a:p>
          <a:p>
            <a:r>
              <a:rPr lang="zh-CN" altLang="en-US"/>
              <a:t>Finally, all features are stored in a CSV file.</a:t>
            </a:r>
            <a:endParaRPr lang="zh-CN" altLang="en-US"/>
          </a:p>
          <a:p>
            <a:r>
              <a:rPr lang="zh-CN" altLang="en-US"/>
              <a:t>The figure shows the D4 for the Cup and Tree class. </a:t>
            </a:r>
            <a:endParaRPr lang="zh-CN" altLang="en-US"/>
          </a:p>
          <a:p>
            <a:r>
              <a:rPr lang="zh-CN" altLang="en-US"/>
              <a:t>Histograms within the same class are quite similar</a:t>
            </a:r>
            <a:endParaRPr lang="zh-CN" altLang="en-US"/>
          </a:p>
          <a:p>
            <a:r>
              <a:rPr lang="zh-CN" altLang="en-US"/>
              <a:t>and between the two classes is really different</a:t>
            </a:r>
            <a:endParaRPr lang="zh-CN" altLang="en-US"/>
          </a:p>
          <a:p>
            <a:r>
              <a:rPr lang="zh-CN" altLang="en-US"/>
              <a:t>it appears the Tree class has an outlier however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The query is by calculating the distance of feature between two models.</a:t>
            </a:r>
            <a:endParaRPr lang="zh-CN" altLang="en-US" dirty="0"/>
          </a:p>
          <a:p>
            <a:r>
              <a:rPr lang="zh-CN" altLang="en-US" dirty="0"/>
              <a:t>the yellow and brown represent two different feature histograms.</a:t>
            </a:r>
            <a:endParaRPr lang="zh-CN" altLang="en-US" dirty="0"/>
          </a:p>
          <a:p>
            <a:r>
              <a:rPr lang="zh-CN" altLang="en-US" dirty="0"/>
              <a:t>We calculate the Euclidean distance between models</a:t>
            </a:r>
            <a:endParaRPr lang="zh-CN" altLang="en-US" dirty="0"/>
          </a:p>
          <a:p>
            <a:r>
              <a:rPr lang="zh-CN" altLang="en-US" dirty="0"/>
              <a:t>We divide each histogram distance value into a set</a:t>
            </a:r>
            <a:endParaRPr lang="zh-CN" altLang="en-US" dirty="0"/>
          </a:p>
          <a:p>
            <a:r>
              <a:rPr lang="zh-CN" altLang="en-US" dirty="0"/>
              <a:t>Then perform distance standardization to each set. </a:t>
            </a:r>
            <a:endParaRPr lang="zh-CN" altLang="en-US" dirty="0"/>
          </a:p>
          <a:p>
            <a:r>
              <a:rPr lang="zh-CN" altLang="en-US" dirty="0"/>
              <a:t>And sum the result values.</a:t>
            </a:r>
            <a:endParaRPr lang="zh-CN" altLang="en-US" dirty="0"/>
          </a:p>
          <a:p>
            <a:r>
              <a:rPr lang="zh-CN" altLang="en-US" dirty="0"/>
              <a:t>We do this to reduce the imbalance between single-value features distances and histogram distances.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We use streamlit for the user interface</a:t>
            </a:r>
            <a:endParaRPr lang="zh-CN" altLang="en-US"/>
          </a:p>
          <a:p>
            <a:r>
              <a:rPr lang="zh-CN" altLang="en-US"/>
              <a:t>It will be shown in the video.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First, we did a mesh fixing for the models,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because many models were not watertight.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This is an example—it is from the Apartment class.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Both the windows and doors have holes. 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To solve this, we used the pymeshfix library. </a:t>
            </a:r>
            <a:endParaRPr lang="zh-CN" altLang="en-US"/>
          </a:p>
          <a:p>
            <a:r>
              <a:rPr lang="zh-CN" altLang="en-US"/>
              <a:t>During testing, we found a limitation of this library:</a:t>
            </a:r>
            <a:endParaRPr lang="zh-CN" altLang="en-US"/>
          </a:p>
          <a:p>
            <a:r>
              <a:rPr lang="zh-CN" altLang="en-US"/>
              <a:t> it cannot handle models composed of multiple geometries. </a:t>
            </a:r>
            <a:endParaRPr lang="zh-CN" altLang="en-US"/>
          </a:p>
          <a:p>
            <a:r>
              <a:rPr lang="zh-CN" altLang="en-US"/>
              <a:t>When processing such models, it only retains one of the geometries.</a:t>
            </a:r>
            <a:endParaRPr lang="zh-CN" altLang="en-US"/>
          </a:p>
          <a:p>
            <a:r>
              <a:rPr lang="zh-CN" altLang="en-US"/>
              <a:t>So we traverse each connected geometry and cache them individually. </a:t>
            </a:r>
            <a:endParaRPr lang="zh-CN" altLang="en-US"/>
          </a:p>
          <a:p>
            <a:r>
              <a:rPr lang="zh-CN" altLang="en-US"/>
              <a:t>Then do the fixing separately for each geometry, and finally merged them into a single model file.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This model is consisted of a building shell and several windows. </a:t>
            </a:r>
            <a:endParaRPr lang="zh-CN" altLang="en-US"/>
          </a:p>
          <a:p>
            <a:r>
              <a:rPr lang="zh-CN" altLang="en-US"/>
              <a:t>As you can see, after the fixing , the holes in the shell were fixed</a:t>
            </a:r>
            <a:endParaRPr lang="zh-CN" altLang="en-US"/>
          </a:p>
          <a:p>
            <a:r>
              <a:rPr lang="zh-CN" altLang="en-US"/>
              <a:t>none of the windows were lost.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After preprocessing the database, we needed to extract features from the models.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3D property descriptors is combined with these single values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Some of these features could be directly obtained by calling functions from the library, like surface area and diameter.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Others required simple calculations.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I would like to specifically mention the calculation of volume.</a:t>
            </a:r>
            <a:endParaRPr lang="zh-CN" altLang="en-US"/>
          </a:p>
          <a:p>
            <a:r>
              <a:rPr lang="zh-CN" altLang="en-US"/>
              <a:t>The green triangle is a part of the model.</a:t>
            </a:r>
            <a:endParaRPr lang="zh-CN" altLang="en-US"/>
          </a:p>
          <a:p>
            <a:r>
              <a:rPr lang="zh-CN" altLang="en-US"/>
              <a:t>It along with the origin point, where the white arrow points to.</a:t>
            </a:r>
            <a:endParaRPr lang="zh-CN" altLang="en-US"/>
          </a:p>
          <a:p>
            <a:r>
              <a:rPr lang="zh-CN" altLang="en-US"/>
              <a:t>They form a tetrahedron. It is high lighted in green.</a:t>
            </a:r>
            <a:endParaRPr lang="zh-CN" altLang="en-US"/>
          </a:p>
          <a:p>
            <a:r>
              <a:rPr lang="zh-CN" altLang="en-US"/>
              <a:t>The calculation is signed, the sign is determined by the direction of the normal, means the blue line in the figure</a:t>
            </a:r>
            <a:endParaRPr lang="zh-CN" altLang="en-US"/>
          </a:p>
          <a:p>
            <a:r>
              <a:rPr lang="zh-CN" altLang="en-US"/>
              <a:t>By summing the volumes of these tetrahedrons, we can get the whole volume of the mesh. </a:t>
            </a:r>
            <a:endParaRPr lang="zh-CN" altLang="en-US"/>
          </a:p>
          <a:p>
            <a:r>
              <a:rPr lang="zh-CN" altLang="en-US"/>
              <a:t>The normal direction of each triangle affects the result. </a:t>
            </a:r>
            <a:endParaRPr lang="zh-CN" altLang="en-US"/>
          </a:p>
          <a:p>
            <a:r>
              <a:rPr lang="zh-CN" altLang="en-US"/>
              <a:t>Some models in the library had incorrect normals</a:t>
            </a:r>
            <a:endParaRPr lang="zh-CN" altLang="en-US"/>
          </a:p>
          <a:p>
            <a:r>
              <a:rPr lang="zh-CN" altLang="en-US"/>
              <a:t>And during the normalization, we can’t ensure the normals remained correct after transforming the vertices.</a:t>
            </a:r>
            <a:endParaRPr lang="zh-CN" altLang="en-US"/>
          </a:p>
          <a:p>
            <a:r>
              <a:rPr lang="zh-CN" altLang="en-US"/>
              <a:t>So we use Blender to perform a simple fix for these normals.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Blender itself provides a Python interface</a:t>
            </a:r>
            <a:endParaRPr lang="zh-CN" altLang="en-US"/>
          </a:p>
          <a:p>
            <a:r>
              <a:rPr lang="zh-CN" altLang="en-US"/>
              <a:t>And it is a professional 3D software, allows for accurate normal calculate</a:t>
            </a:r>
            <a:endParaRPr lang="zh-CN" altLang="en-US"/>
          </a:p>
          <a:p>
            <a:r>
              <a:rPr lang="zh-CN" altLang="en-US"/>
              <a:t>We used scripts to batch process the models in our database.</a:t>
            </a:r>
            <a:endParaRPr lang="zh-CN" altLang="en-US"/>
          </a:p>
          <a:p>
            <a:r>
              <a:rPr lang="zh-CN" altLang="en-US"/>
              <a:t>Here is a comparison before and after the repair.</a:t>
            </a:r>
            <a:endParaRPr lang="zh-CN" altLang="en-US"/>
          </a:p>
          <a:p>
            <a:r>
              <a:rPr lang="zh-CN" altLang="en-US"/>
              <a:t>The blue lines are the vertex normals of the model.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For the Shape Property Descriptors, we applied smart subsampling</a:t>
            </a:r>
            <a:endParaRPr lang="zh-CN" altLang="en-US"/>
          </a:p>
          <a:p>
            <a:r>
              <a:rPr lang="zh-CN" altLang="en-US"/>
              <a:t>Let n set to 150,000.</a:t>
            </a:r>
            <a:endParaRPr lang="zh-CN" altLang="en-US"/>
          </a:p>
          <a:p>
            <a:r>
              <a:rPr lang="zh-CN" altLang="en-US"/>
              <a:t>The final number of combinations depends on the value of t</a:t>
            </a:r>
            <a:endParaRPr lang="zh-CN" altLang="en-US"/>
          </a:p>
          <a:p>
            <a:r>
              <a:rPr lang="zh-CN" altLang="en-US"/>
              <a:t>t indicates the number of vertices required. </a:t>
            </a:r>
            <a:endParaRPr lang="zh-CN" altLang="en-US"/>
          </a:p>
          <a:p>
            <a:r>
              <a:rPr lang="zh-CN" altLang="en-US"/>
              <a:t>For example, calculating A3 requires three vertices, so t is set to 3.</a:t>
            </a:r>
            <a:endParaRPr lang="zh-CN" altLang="en-US"/>
          </a:p>
          <a:p>
            <a:r>
              <a:rPr lang="zh-CN" altLang="en-US"/>
              <a:t>D1 is an exception. It is the distance from each vertex to the origin</a:t>
            </a:r>
            <a:endParaRPr lang="zh-CN" altLang="en-US"/>
          </a:p>
          <a:p>
            <a:r>
              <a:rPr lang="zh-CN" altLang="en-US"/>
              <a:t>we can directly calculate the distance for all vertices.</a:t>
            </a:r>
            <a:endParaRPr lang="zh-CN" altLang="en-US"/>
          </a:p>
          <a:p>
            <a:r>
              <a:rPr lang="zh-CN" altLang="en-US"/>
              <a:t>The result of each descriptor is stored as 100 bin histograms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microsoft.com/office/2007/relationships/hdphoto" Target="../media/image19.wdp"/><Relationship Id="rId6" Type="http://schemas.openxmlformats.org/officeDocument/2006/relationships/image" Target="../media/image18.png"/><Relationship Id="rId5" Type="http://schemas.microsoft.com/office/2007/relationships/hdphoto" Target="../media/image17.wdp"/><Relationship Id="rId4" Type="http://schemas.openxmlformats.org/officeDocument/2006/relationships/image" Target="../media/image16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tags" Target="../tags/tag3.xml"/><Relationship Id="rId3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575050" y="3954145"/>
            <a:ext cx="5045075" cy="1065530"/>
          </a:xfrm>
        </p:spPr>
        <p:txBody>
          <a:bodyPr/>
          <a:lstStyle/>
          <a:p>
            <a:r>
              <a:rPr lang="nl-NL" sz="2400" b="0"/>
              <a:t>Jarno Hendriksen</a:t>
            </a:r>
            <a:endParaRPr lang="nl-NL" sz="2400" b="0"/>
          </a:p>
          <a:p>
            <a:r>
              <a:rPr lang="nl-NL" sz="2400" b="0"/>
              <a:t>Ge Li</a:t>
            </a:r>
            <a:endParaRPr lang="nl-NL" sz="2400" b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3575050" y="5031105"/>
            <a:ext cx="5045075" cy="568960"/>
          </a:xfrm>
        </p:spPr>
        <p:txBody>
          <a:bodyPr/>
          <a:lstStyle/>
          <a:p>
            <a:r>
              <a:rPr lang="en-US" altLang="nl-NL" sz="1800"/>
              <a:t>October 2024</a:t>
            </a:r>
            <a:endParaRPr lang="en-US" altLang="nl-NL" sz="180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93065" y="2034540"/>
            <a:ext cx="11374755" cy="2022475"/>
          </a:xfrm>
        </p:spPr>
        <p:txBody>
          <a:bodyPr/>
          <a:lstStyle/>
          <a:p>
            <a:r>
              <a:rPr lang="en-US" altLang="nl-NL"/>
              <a:t>INFOMR Shape Retrieval System</a:t>
            </a:r>
            <a:endParaRPr lang="en-US" alt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6" name="Afbeelding 5" descr="Afbeelding met schermopname, ontwerp&#10;&#10;Automatisch gegenereerde beschrijv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285" y="1242995"/>
            <a:ext cx="2128244" cy="3450169"/>
          </a:xfrm>
          <a:prstGeom prst="rect">
            <a:avLst/>
          </a:prstGeom>
        </p:spPr>
      </p:pic>
      <p:pic>
        <p:nvPicPr>
          <p:cNvPr id="4" name="Afbeelding 7" descr="Afbeelding met meubels, mat, kleed&#10;&#10;Automatisch gegenereerde beschrijv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62" b="93804" l="5239" r="89985">
                        <a14:foregroundMark x1="10940" y1="68330" x2="10478" y2="79174"/>
                        <a14:foregroundMark x1="10632" y1="80895" x2="9091" y2="68158"/>
                        <a14:foregroundMark x1="6009" y1="73322" x2="5239" y2="78830"/>
                        <a14:foregroundMark x1="38675" y1="88296" x2="53159" y2="93804"/>
                        <a14:foregroundMark x1="53159" y1="93804" x2="56549" y2="88296"/>
                        <a14:foregroundMark x1="75193" y1="9294" x2="89676" y2="8262"/>
                        <a14:foregroundMark x1="89676" y1="8262" x2="88290" y2="18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972" y="2968079"/>
            <a:ext cx="3648004" cy="3265778"/>
          </a:xfrm>
          <a:prstGeom prst="rect">
            <a:avLst/>
          </a:prstGeom>
        </p:spPr>
      </p:pic>
      <p:pic>
        <p:nvPicPr>
          <p:cNvPr id="10" name="Afbeelding 9" descr="Afbeelding met meubels, bank, Futonkussen, sofa&#10;&#10;Automatisch gegenereerde beschrijv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0" b="96641" l="3398" r="94564">
                        <a14:foregroundMark x1="9740" y1="48708" x2="6795" y2="66796"/>
                        <a14:foregroundMark x1="6795" y1="66796" x2="11212" y2="73902"/>
                        <a14:foregroundMark x1="75085" y1="9302" x2="91959" y2="7494"/>
                        <a14:foregroundMark x1="91959" y1="7494" x2="94790" y2="68863"/>
                        <a14:foregroundMark x1="94790" y1="68863" x2="86750" y2="85271"/>
                        <a14:foregroundMark x1="68290" y1="93540" x2="84938" y2="96770"/>
                        <a14:foregroundMark x1="84938" y1="96770" x2="88901" y2="92765"/>
                        <a14:foregroundMark x1="3398" y1="53359" x2="4077" y2="60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226" y="1084066"/>
            <a:ext cx="3725687" cy="3265778"/>
          </a:xfrm>
          <a:prstGeom prst="rect">
            <a:avLst/>
          </a:prstGeom>
        </p:spPr>
      </p:pic>
      <p:pic>
        <p:nvPicPr>
          <p:cNvPr id="12" name="Afbeelding 11" descr="Afbeelding met meubels, bank, sofa, Futonkussen&#10;&#10;Automatisch gegenereerde beschrijvi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99" b="94043" l="8250" r="92085">
                        <a14:foregroundMark x1="10368" y1="28652" x2="8807" y2="42695"/>
                        <a14:foregroundMark x1="8807" y1="42695" x2="11594" y2="55603"/>
                        <a14:foregroundMark x1="9365" y1="35603" x2="15385" y2="41135"/>
                        <a14:foregroundMark x1="8361" y1="47234" x2="8361" y2="47234"/>
                        <a14:foregroundMark x1="58640" y1="88794" x2="68673" y2="94326"/>
                        <a14:foregroundMark x1="68673" y1="94326" x2="76812" y2="90071"/>
                        <a14:foregroundMark x1="30212" y1="9787" x2="50390" y2="6241"/>
                        <a14:foregroundMark x1="50390" y1="6241" x2="76031" y2="8794"/>
                        <a14:foregroundMark x1="82943" y1="25106" x2="85730" y2="29929"/>
                        <a14:foregroundMark x1="89521" y1="9504" x2="92085" y2="23972"/>
                        <a14:foregroundMark x1="92085" y1="23972" x2="90301" y2="422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0998" y="3072211"/>
            <a:ext cx="4575928" cy="3596465"/>
          </a:xfrm>
          <a:prstGeom prst="rect">
            <a:avLst/>
          </a:prstGeom>
        </p:spPr>
      </p:pic>
      <p:sp>
        <p:nvSpPr>
          <p:cNvPr id="9" name="弧形 8"/>
          <p:cNvSpPr/>
          <p:nvPr/>
        </p:nvSpPr>
        <p:spPr>
          <a:xfrm rot="21000000">
            <a:off x="1231265" y="2041525"/>
            <a:ext cx="2639060" cy="2299335"/>
          </a:xfrm>
          <a:prstGeom prst="arc">
            <a:avLst>
              <a:gd name="adj1" fmla="val 16200000"/>
              <a:gd name="adj2" fmla="val 52393"/>
            </a:avLst>
          </a:prstGeom>
          <a:ln w="50800" cap="flat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 rot="4440000" flipV="1">
            <a:off x="6290945" y="2713355"/>
            <a:ext cx="2347595" cy="2638425"/>
          </a:xfrm>
          <a:prstGeom prst="arc">
            <a:avLst>
              <a:gd name="adj1" fmla="val 16089364"/>
              <a:gd name="adj2" fmla="val 52393"/>
            </a:avLst>
          </a:prstGeom>
          <a:ln w="50800" cap="flat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Translation</a:t>
            </a:r>
            <a:endParaRPr lang="en-US" altLang="nl-NL" sz="2000" i="1"/>
          </a:p>
        </p:txBody>
      </p:sp>
      <p:pic>
        <p:nvPicPr>
          <p:cNvPr id="8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9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10" name="Afbeelding 4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5" y="1802784"/>
            <a:ext cx="5630061" cy="4277322"/>
          </a:xfrm>
          <a:prstGeom prst="rect">
            <a:avLst/>
          </a:prstGeom>
        </p:spPr>
      </p:pic>
      <p:pic>
        <p:nvPicPr>
          <p:cNvPr id="11" name="Afbeelding 6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077" y="1802785"/>
            <a:ext cx="5572903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Rotation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diagram, Rechthoek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0" y="1850413"/>
            <a:ext cx="5620534" cy="4220164"/>
          </a:xfrm>
          <a:prstGeom prst="rect">
            <a:avLst/>
          </a:prstGeom>
        </p:spPr>
      </p:pic>
      <p:pic>
        <p:nvPicPr>
          <p:cNvPr id="7" name="Afbeelding 6" descr="Afbeelding met tekst, schermopname, Rechthoek, lijn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964" y="1850409"/>
            <a:ext cx="5668166" cy="42487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Orientation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scherm, software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40" y="1840871"/>
            <a:ext cx="5593918" cy="4183995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88" y="1861191"/>
            <a:ext cx="5593917" cy="41839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Scaling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1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27" y="1821517"/>
            <a:ext cx="5706271" cy="4267796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87" y="1822787"/>
            <a:ext cx="5677692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3763645"/>
            <a:ext cx="4774565" cy="2425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17087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Surface area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trimesh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Compactness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𝑠𝑢𝑟𝑓𝑎𝑐𝑒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 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𝑎𝑟𝑒𝑎</m:t>
                        </m:r>
                      </m:e>
                      <m:sup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</m:sup>
                    </m:sSup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36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𝜋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× </m:t>
                    </m:r>
                    <m:sSup>
                      <m:sSupPr>
                        <m:ctrlP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𝑚𝑒𝑠ℎ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 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𝑣𝑜𝑙𝑢𝑚𝑒</m:t>
                        </m:r>
                      </m:e>
                      <m:sup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Rectangularity -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𝑚𝑒𝑠ℎ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𝑜𝑏𝑏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Diameter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scipy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Convexity -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𝑚𝑒𝑠ℎ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ℎ𝑢𝑙𝑙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Eccentricity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numpy </a:t>
                </a: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to get eigenvalues, then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𝑚𝑖𝑛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𝑚𝑎𝑥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7677"/>
          <a:stretch>
            <a:fillRect/>
          </a:stretch>
        </p:blipFill>
        <p:spPr>
          <a:xfrm>
            <a:off x="6116955" y="1609090"/>
            <a:ext cx="5412740" cy="4630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40165" y="5437505"/>
            <a:ext cx="13855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</a:rPr>
              <a:t>Origin</a:t>
            </a:r>
            <a:endParaRPr lang="en-US" altLang="zh-CN" sz="320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9988550" y="5782945"/>
            <a:ext cx="1330325" cy="381000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39485" y="2537460"/>
            <a:ext cx="496570" cy="22479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50430" y="1210945"/>
            <a:ext cx="442595" cy="48958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7025005" y="2818130"/>
            <a:ext cx="440055" cy="324485"/>
          </a:xfrm>
          <a:prstGeom prst="line">
            <a:avLst/>
          </a:prstGeom>
          <a:ln w="34925">
            <a:solidFill>
              <a:srgbClr val="00B0F0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𝑀𝑒𝑠ℎ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- How to calculate?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Each triangle with the origin forms 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a tetrahedron for calculation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Normal will affect the result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Recalculate normals with Blender 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algn="l">
                  <a:buFont typeface="Arial" panose="020B0604020202020204" pitchFamily="34" charset="0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15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8" name="Titel 2"/>
          <p:cNvSpPr>
            <a:spLocks noGrp="1"/>
          </p:cNvSpPr>
          <p:nvPr/>
        </p:nvSpPr>
        <p:spPr>
          <a:xfrm>
            <a:off x="725170" y="1744980"/>
            <a:ext cx="1080452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9988550" y="5782945"/>
            <a:ext cx="1330325" cy="381000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81" r="1442"/>
          <a:stretch>
            <a:fillRect/>
          </a:stretch>
        </p:blipFill>
        <p:spPr>
          <a:xfrm>
            <a:off x="1791335" y="1673225"/>
            <a:ext cx="8578850" cy="461899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5254625" y="5081905"/>
            <a:ext cx="1574165" cy="1905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Shape Property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Smart subsampling: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150000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Calculate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radPr>
                      <m:deg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deg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combinations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depends on how many points are needed in calculate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Exception: D1, calculate all combinations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Stored as 100 bin histograms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Process Descriptors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4" name="Titel 2"/>
          <p:cNvSpPr>
            <a:spLocks noGrp="1"/>
          </p:cNvSpPr>
          <p:nvPr/>
        </p:nvSpPr>
        <p:spPr>
          <a:xfrm>
            <a:off x="725170" y="1744980"/>
            <a:ext cx="1080452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Single value descriptors: normalize by standardization for each type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Histogram descriptors: normalize the histogram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Store as a CSV file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pic>
        <p:nvPicPr>
          <p:cNvPr id="5" name="图片 4" descr="Figure_1111"/>
          <p:cNvPicPr>
            <a:picLocks noChangeAspect="1"/>
          </p:cNvPicPr>
          <p:nvPr/>
        </p:nvPicPr>
        <p:blipFill>
          <a:blip r:embed="rId1"/>
          <a:srcRect t="79944"/>
          <a:stretch>
            <a:fillRect/>
          </a:stretch>
        </p:blipFill>
        <p:spPr>
          <a:xfrm>
            <a:off x="984250" y="3971925"/>
            <a:ext cx="10287000" cy="1375410"/>
          </a:xfrm>
          <a:prstGeom prst="rect">
            <a:avLst/>
          </a:prstGeom>
        </p:spPr>
      </p:pic>
      <p:pic>
        <p:nvPicPr>
          <p:cNvPr id="9" name="图片 8" descr="Figure_145454"/>
          <p:cNvPicPr>
            <a:picLocks noChangeAspect="1"/>
          </p:cNvPicPr>
          <p:nvPr/>
        </p:nvPicPr>
        <p:blipFill>
          <a:blip r:embed="rId2"/>
          <a:srcRect t="79648"/>
          <a:stretch>
            <a:fillRect/>
          </a:stretch>
        </p:blipFill>
        <p:spPr>
          <a:xfrm>
            <a:off x="922655" y="5345430"/>
            <a:ext cx="10287000" cy="1395730"/>
          </a:xfrm>
          <a:prstGeom prst="rect">
            <a:avLst/>
          </a:prstGeom>
        </p:spPr>
      </p:pic>
      <p:pic>
        <p:nvPicPr>
          <p:cNvPr id="10" name="图片 9" descr="Figure_145454"/>
          <p:cNvPicPr>
            <a:picLocks noChangeAspect="1"/>
          </p:cNvPicPr>
          <p:nvPr/>
        </p:nvPicPr>
        <p:blipFill>
          <a:blip r:embed="rId2"/>
          <a:srcRect l="97926" t="79648" r="549" b="5157"/>
          <a:stretch>
            <a:fillRect/>
          </a:stretch>
        </p:blipFill>
        <p:spPr>
          <a:xfrm>
            <a:off x="10996295" y="3942080"/>
            <a:ext cx="156845" cy="10420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4511675"/>
            <a:ext cx="4774565" cy="1677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24060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Querying - Distance Weighting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pic>
        <p:nvPicPr>
          <p:cNvPr id="4" name="图片 3" descr="未命名文件(15)5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030" y="1820545"/>
            <a:ext cx="6776720" cy="38188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5270" y="2078990"/>
            <a:ext cx="406527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/>
          </a:p>
        </p:txBody>
      </p:sp>
      <p:sp>
        <p:nvSpPr>
          <p:cNvPr id="11" name="Titel 2"/>
          <p:cNvSpPr>
            <a:spLocks noGrp="1"/>
          </p:cNvSpPr>
          <p:nvPr/>
        </p:nvSpPr>
        <p:spPr>
          <a:xfrm>
            <a:off x="725170" y="1744980"/>
            <a:ext cx="408241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Calculate the Euclidean distance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Divide each histogram distance value into a set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Perform distance standardization for each set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Sum the resulting final values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Querying - Interface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5270" y="2078990"/>
            <a:ext cx="406527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2570" y="1253490"/>
            <a:ext cx="7599680" cy="5236845"/>
          </a:xfrm>
          <a:prstGeom prst="rect">
            <a:avLst/>
          </a:prstGeom>
        </p:spPr>
      </p:pic>
      <p:sp>
        <p:nvSpPr>
          <p:cNvPr id="6" name="Titel 2"/>
          <p:cNvSpPr>
            <a:spLocks noGrp="1"/>
          </p:cNvSpPr>
          <p:nvPr/>
        </p:nvSpPr>
        <p:spPr>
          <a:xfrm>
            <a:off x="454660" y="2952115"/>
            <a:ext cx="3070225" cy="218249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</a:t>
            </a:r>
            <a:r>
              <a:rPr lang="en-US" altLang="nl-NL" sz="2400" b="1" i="1" dirty="0">
                <a:ea typeface="Open Sans Light" panose="020B0306030504020204" pitchFamily="34" charset="0"/>
                <a:cs typeface="+mn-lt"/>
                <a:sym typeface="+mn-ea"/>
              </a:rPr>
              <a:t>streamlit</a:t>
            </a:r>
            <a:endParaRPr lang="en-US" altLang="nl-NL" sz="2400" b="1" i="1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b="1" i="1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Will show the top 4 similar models</a:t>
            </a:r>
            <a:endParaRPr lang="en-US" altLang="nl-NL" sz="2400" b="1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5280025"/>
            <a:ext cx="4774565" cy="909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3195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Scalability - ANN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571944" y="2505670"/>
            <a:ext cx="688647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NNDescent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n_neighbors</a:t>
            </a:r>
            <a:r>
              <a:rPr lang="nl-NL" sz="2400" dirty="0"/>
              <a:t> = 30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Manhattan </a:t>
            </a:r>
            <a:r>
              <a:rPr lang="nl-NL" sz="2400" dirty="0" err="1"/>
              <a:t>distance</a:t>
            </a:r>
            <a:r>
              <a:rPr lang="nl-NL" sz="2400" dirty="0"/>
              <a:t> </a:t>
            </a:r>
            <a:r>
              <a:rPr lang="nl-NL" sz="2400" dirty="0" err="1"/>
              <a:t>metric</a:t>
            </a:r>
            <a:endParaRPr lang="nl-NL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Scalability - DR</a:t>
            </a:r>
            <a:endParaRPr lang="en-US" altLang="nl-NL" sz="22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000" y="1213263"/>
            <a:ext cx="8794750" cy="5306695"/>
            <a:chOff x="3633" y="1743"/>
            <a:chExt cx="14944" cy="9017"/>
          </a:xfrm>
        </p:grpSpPr>
        <p:pic>
          <p:nvPicPr>
            <p:cNvPr id="15" name="Afbeelding 14" descr="Afbeelding met schermopname, tekst, Kleurrijkheid, diagram&#10;&#10;Automatisch gegenereerde beschrijvi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18" y="1743"/>
              <a:ext cx="5059" cy="4496"/>
            </a:xfrm>
            <a:prstGeom prst="rect">
              <a:avLst/>
            </a:prstGeom>
          </p:spPr>
        </p:pic>
        <p:pic>
          <p:nvPicPr>
            <p:cNvPr id="17" name="Afbeelding 16" descr="Afbeelding met schermopname, tekst, Kleurrijkheid, diagram&#10;&#10;Automatisch gegenereerde beschrijvi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3" y="1743"/>
              <a:ext cx="4862" cy="4495"/>
            </a:xfrm>
            <a:prstGeom prst="rect">
              <a:avLst/>
            </a:prstGeom>
          </p:spPr>
        </p:pic>
        <p:pic>
          <p:nvPicPr>
            <p:cNvPr id="13" name="Afbeelding 12" descr="Afbeelding met schermopname, Kleurrijkheid, tekst&#10;&#10;Automatisch gegenereerde beschrijvi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23" y="1743"/>
              <a:ext cx="4855" cy="4488"/>
            </a:xfrm>
            <a:prstGeom prst="rect">
              <a:avLst/>
            </a:prstGeom>
          </p:spPr>
        </p:pic>
        <p:pic>
          <p:nvPicPr>
            <p:cNvPr id="11" name="Afbeelding 10" descr="Afbeelding met schermopname, tekst, Kleurrijkheid&#10;&#10;Automatisch gegenereerde beschrijvi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3" y="6264"/>
              <a:ext cx="4863" cy="4496"/>
            </a:xfrm>
            <a:prstGeom prst="rect">
              <a:avLst/>
            </a:prstGeom>
          </p:spPr>
        </p:pic>
        <p:pic>
          <p:nvPicPr>
            <p:cNvPr id="9" name="Afbeelding 8" descr="Afbeelding met schermopname, tekst, Kleurrijkheid&#10;&#10;Automatisch gegenereerde beschrijvi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8" y="6264"/>
              <a:ext cx="4897" cy="4477"/>
            </a:xfrm>
            <a:prstGeom prst="rect">
              <a:avLst/>
            </a:prstGeom>
          </p:spPr>
        </p:pic>
        <p:pic>
          <p:nvPicPr>
            <p:cNvPr id="6" name="Afbeelding 5" descr="Afbeelding met schermopname, tekst, Kleurrijkheid&#10;&#10;Automatisch gegenereerde beschrijvi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23" y="6253"/>
              <a:ext cx="4845" cy="4300"/>
            </a:xfrm>
            <a:prstGeom prst="rect">
              <a:avLst/>
            </a:prstGeom>
          </p:spPr>
        </p:pic>
      </p:grpSp>
      <p:sp>
        <p:nvSpPr>
          <p:cNvPr id="18" name="Tekstvak 17"/>
          <p:cNvSpPr txBox="1"/>
          <p:nvPr/>
        </p:nvSpPr>
        <p:spPr>
          <a:xfrm>
            <a:off x="638044" y="2505670"/>
            <a:ext cx="2830195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UMAP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1500 </a:t>
            </a:r>
            <a:r>
              <a:rPr lang="nl-NL" sz="2400" dirty="0" err="1"/>
              <a:t>iterations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35 </a:t>
            </a:r>
            <a:r>
              <a:rPr lang="nl-NL" sz="2400" dirty="0" err="1"/>
              <a:t>perplexity</a:t>
            </a:r>
            <a:endParaRPr lang="nl-NL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214120" y="1270000"/>
            <a:ext cx="4774565" cy="39433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9420" y="0"/>
            <a:ext cx="113169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58190" y="2254250"/>
            <a:ext cx="4774565" cy="3893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Overview</a:t>
            </a:r>
            <a:endParaRPr lang="en-US" altLang="nl-NL" sz="2000" i="1"/>
          </a:p>
        </p:txBody>
      </p:sp>
      <p:pic>
        <p:nvPicPr>
          <p:cNvPr id="4" name="图片 3" descr="图片1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815" y="1333500"/>
            <a:ext cx="9058910" cy="5376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2981325"/>
            <a:ext cx="4774565" cy="32080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9886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1229360"/>
            <a:ext cx="5478145" cy="5262245"/>
          </a:xfrm>
          <a:prstGeom prst="rect">
            <a:avLst/>
          </a:prstGeom>
        </p:spPr>
      </p:pic>
      <p:pic>
        <p:nvPicPr>
          <p:cNvPr id="10" name="图片 9" descr="E:/设计素材图片2/yang-0TQyMgloraY-unsplash.jpgyang-0TQyMgloraY-unsplash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l="3254" t="-3" r="3254" b="-3"/>
          <a:stretch>
            <a:fillRect/>
          </a:stretch>
        </p:blipFill>
        <p:spPr>
          <a:xfrm>
            <a:off x="1312545" y="1647825"/>
            <a:ext cx="3562350" cy="35623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bg2">
                <a:lumMod val="10000"/>
              </a:schemeClr>
            </a:solidFill>
          </a:ln>
        </p:spPr>
      </p:pic>
      <p:sp>
        <p:nvSpPr>
          <p:cNvPr id="23" name="椭圆 22"/>
          <p:cNvSpPr/>
          <p:nvPr/>
        </p:nvSpPr>
        <p:spPr>
          <a:xfrm>
            <a:off x="6922770" y="4733925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4772025" y="4194175"/>
            <a:ext cx="2261870" cy="88900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2"/>
          <p:cNvSpPr>
            <a:spLocks noGrp="1"/>
          </p:cNvSpPr>
          <p:nvPr/>
        </p:nvSpPr>
        <p:spPr>
          <a:xfrm>
            <a:off x="725170" y="5866130"/>
            <a:ext cx="10355580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 from the class “Apartment”.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6" name="图片 5" descr="未命名文件(14)9"/>
          <p:cNvPicPr>
            <a:picLocks noChangeAspect="1"/>
          </p:cNvPicPr>
          <p:nvPr/>
        </p:nvPicPr>
        <p:blipFill>
          <a:blip r:embed="rId1"/>
          <a:srcRect l="1666" r="1510"/>
          <a:stretch>
            <a:fillRect/>
          </a:stretch>
        </p:blipFill>
        <p:spPr>
          <a:xfrm>
            <a:off x="203200" y="1594485"/>
            <a:ext cx="11807825" cy="3859530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“MeshFix” function from the “pymeshfix” package.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 after fixing.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0" y="1183005"/>
            <a:ext cx="3996055" cy="4624070"/>
          </a:xfrm>
          <a:prstGeom prst="rect">
            <a:avLst/>
          </a:prstGeom>
        </p:spPr>
      </p:pic>
      <p:pic>
        <p:nvPicPr>
          <p:cNvPr id="29" name="图片 28" descr="E:/设计素材图片2/yang-0TQyMgloraY-unsplash.jpgyang-0TQyMgloraY-unsplash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l="5" t="179" r="5" b="179"/>
          <a:stretch>
            <a:fillRect/>
          </a:stretch>
        </p:blipFill>
        <p:spPr>
          <a:xfrm>
            <a:off x="431165" y="1344295"/>
            <a:ext cx="3351530" cy="3352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tx1"/>
            </a:solidFill>
          </a:ln>
        </p:spPr>
      </p:pic>
      <p:sp>
        <p:nvSpPr>
          <p:cNvPr id="33" name="椭圆 32"/>
          <p:cNvSpPr/>
          <p:nvPr/>
        </p:nvSpPr>
        <p:spPr>
          <a:xfrm>
            <a:off x="4675505" y="3837940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3602355" y="3879850"/>
            <a:ext cx="1087755" cy="42672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899910" y="4189095"/>
            <a:ext cx="914400" cy="9144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E:/设计素材图片2/yang-0TQyMgloraY-unsplash.jpgyang-0TQyMgloraY-unsplash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 l="619" t="-3" r="619" b="-3"/>
          <a:stretch>
            <a:fillRect/>
          </a:stretch>
        </p:blipFill>
        <p:spPr>
          <a:xfrm>
            <a:off x="8913495" y="3280410"/>
            <a:ext cx="2731135" cy="27317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tx1"/>
            </a:solidFill>
          </a:ln>
        </p:spPr>
      </p:pic>
      <p:cxnSp>
        <p:nvCxnSpPr>
          <p:cNvPr id="61" name="直接箭头连接符 60"/>
          <p:cNvCxnSpPr/>
          <p:nvPr/>
        </p:nvCxnSpPr>
        <p:spPr>
          <a:xfrm>
            <a:off x="7839075" y="4697095"/>
            <a:ext cx="1022985" cy="6477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>
                    <a:sym typeface="+mn-ea"/>
                  </a:rPr>
                  <a:t>Target vertex </a:t>
                </a:r>
                <a:r>
                  <a:rPr lang="nl-NL" sz="2400" dirty="0" err="1">
                    <a:sym typeface="+mn-ea"/>
                  </a:rPr>
                  <a:t>count</a:t>
                </a:r>
                <a:r>
                  <a:rPr lang="nl-NL" sz="2400" dirty="0">
                    <a:sym typeface="+mn-ea"/>
                  </a:rPr>
                  <a:t>: 5000 (±200)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>
                    <a:sym typeface="+mn-ea"/>
                  </a:rPr>
                  <a:t>Set target </a:t>
                </a:r>
                <a:r>
                  <a:rPr lang="nl-NL" sz="2400" dirty="0" err="1">
                    <a:sym typeface="+mn-ea"/>
                  </a:rPr>
                  <a:t>edge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length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to</a:t>
                </a:r>
                <a:r>
                  <a:rPr lang="nl-NL" sz="2400" dirty="0">
                    <a:sym typeface="+mn-ea"/>
                  </a:rPr>
                  <a:t> 0.05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 err="1">
                    <a:sym typeface="+mn-ea"/>
                  </a:rPr>
                  <a:t>Remeshing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with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b="1" i="1" dirty="0" err="1">
                    <a:sym typeface="+mn-ea"/>
                  </a:rPr>
                  <a:t>Pymeshlab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for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en-US" altLang="nl-NL" sz="2400" dirty="0">
                    <a:sym typeface="+mn-ea"/>
                  </a:rPr>
                  <a:t>2</a:t>
                </a:r>
                <a:r>
                  <a:rPr lang="nl-NL" sz="2400" dirty="0">
                    <a:sym typeface="+mn-ea"/>
                  </a:rPr>
                  <a:t>0 </a:t>
                </a:r>
                <a:r>
                  <a:rPr lang="nl-NL" sz="2400" dirty="0" err="1">
                    <a:sym typeface="+mn-ea"/>
                  </a:rPr>
                  <a:t>iterations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 err="1">
                    <a:sym typeface="+mn-ea"/>
                  </a:rPr>
                  <a:t>If</a:t>
                </a:r>
                <a:r>
                  <a:rPr lang="nl-NL" sz="2400" dirty="0">
                    <a:sym typeface="+mn-ea"/>
                  </a:rPr>
                  <a:t> vertex </a:t>
                </a:r>
                <a:r>
                  <a:rPr lang="nl-NL" sz="2400" dirty="0" err="1">
                    <a:sym typeface="+mn-ea"/>
                  </a:rPr>
                  <a:t>count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still</a:t>
                </a:r>
                <a:r>
                  <a:rPr lang="nl-NL" sz="2400" dirty="0">
                    <a:sym typeface="+mn-ea"/>
                  </a:rPr>
                  <a:t> out of </a:t>
                </a:r>
                <a:r>
                  <a:rPr lang="nl-NL" sz="2400" dirty="0" err="1">
                    <a:sym typeface="+mn-ea"/>
                  </a:rPr>
                  <a:t>bounds</a:t>
                </a:r>
                <a:r>
                  <a:rPr lang="nl-NL" sz="2400" dirty="0">
                    <a:sym typeface="+mn-ea"/>
                  </a:rPr>
                  <a:t>: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nl-NL" sz="2400" dirty="0" err="1">
                    <a:sym typeface="+mn-ea"/>
                  </a:rPr>
                  <a:t>Recalculate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edge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length</a:t>
                </a:r>
                <a:r>
                  <a:rPr lang="nl-NL" sz="2400" dirty="0">
                    <a:sym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nl-NL" sz="2400" b="0" i="1" smtClean="0">
                        <a:latin typeface="Cambria Math" panose="02040503050406030204" charset="0"/>
                      </a:rPr>
                      <m:t> ∗</m:t>
                    </m:r>
                    <m:sSup>
                      <m:sSupPr>
                        <m:ctrlPr>
                          <a:rPr lang="nl-NL" sz="2400" b="0" i="1" smtClean="0">
                            <a:latin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NL" sz="2400" b="0" i="1" smtClean="0">
                                    <a:latin typeface="Cambria Math" panose="0204050305040603020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  <m:t>𝑐𝑢𝑟𝑟𝑒𝑛𝑡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  <m:t>𝑡𝑎𝑟𝑔𝑒𝑡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0</m:t>
                        </m:r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.</m:t>
                        </m:r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5</m:t>
                        </m:r>
                      </m:sup>
                    </m:sSup>
                  </m:oMath>
                </a14:m>
                <a:endParaRPr lang="nl-NL" sz="2400" b="0" i="1">
                  <a:latin typeface="Cambria Math" panose="02040503050406030204" charset="0"/>
                </a:endParaRPr>
              </a:p>
              <a:p>
                <a:pPr indent="457200" algn="l"/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nl-NL" sz="2400" dirty="0" err="1">
                    <a:sym typeface="+mn-ea"/>
                  </a:rPr>
                  <a:t>Remesh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original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shape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again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2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3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4.xml><?xml version="1.0" encoding="utf-8"?>
<p:tagLst xmlns:p="http://schemas.openxmlformats.org/presentationml/2006/main">
  <p:tag name="COMMONDATA" val="eyJoZGlkIjoiOTUxNjc0ZmY5ZDg4NTYzOTI1ZGM3ODlhZmE0NDVjMGEifQ=="/>
</p:tagLst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2600</Words>
  <Application>WPS 演示</Application>
  <PresentationFormat>Aangepast</PresentationFormat>
  <Paragraphs>302</Paragraphs>
  <Slides>29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Merriweather Regular</vt:lpstr>
      <vt:lpstr>Open Sans</vt:lpstr>
      <vt:lpstr>Verdana</vt:lpstr>
      <vt:lpstr>Open Sans Light</vt:lpstr>
      <vt:lpstr>Merriweather Light</vt:lpstr>
      <vt:lpstr>Cambria Math</vt:lpstr>
      <vt:lpstr>微软雅黑</vt:lpstr>
      <vt:lpstr>Arial Unicode MS</vt:lpstr>
      <vt:lpstr>Calibri</vt:lpstr>
      <vt:lpstr>Calibri Light</vt:lpstr>
      <vt:lpstr>等线</vt:lpstr>
      <vt:lpstr>Utrecht University</vt:lpstr>
      <vt:lpstr>1_Utrecht University</vt:lpstr>
      <vt:lpstr>INFOMR Shape Retrieval System</vt:lpstr>
      <vt:lpstr>PowerPoint 演示文稿</vt:lpstr>
      <vt:lpstr>PowerPoint 演示文稿</vt:lpstr>
      <vt:lpstr>Overview</vt:lpstr>
      <vt:lpstr>PowerPoint 演示文稿</vt:lpstr>
      <vt:lpstr>Preprocessing - Mesh fixing</vt:lpstr>
      <vt:lpstr>Preprocessing - Mesh fixing</vt:lpstr>
      <vt:lpstr>Preprocessing - Mesh fixing</vt:lpstr>
      <vt:lpstr>Preprocessing - Resampling</vt:lpstr>
      <vt:lpstr>Preprocessing - Resampling</vt:lpstr>
      <vt:lpstr>Preprocessing - Resampling</vt:lpstr>
      <vt:lpstr>Preprocessing - Normalization - Translation</vt:lpstr>
      <vt:lpstr>Preprocessing - Normalization - Rotation</vt:lpstr>
      <vt:lpstr>Preprocessing - Normalization - Orientation</vt:lpstr>
      <vt:lpstr>Preprocessing - Normalization - Scaling</vt:lpstr>
      <vt:lpstr>PowerPoint 演示文稿</vt:lpstr>
      <vt:lpstr>Feature Extraction - 3D Property Descriptors</vt:lpstr>
      <vt:lpstr>Feature Extraction - 3D Property Descriptors</vt:lpstr>
      <vt:lpstr>Feature Extraction - 3D Property Descriptors</vt:lpstr>
      <vt:lpstr>Feature Extraction - Shape Property Descriptors</vt:lpstr>
      <vt:lpstr>Feature Extraction - Process Descriptors</vt:lpstr>
      <vt:lpstr>PowerPoint 演示文稿</vt:lpstr>
      <vt:lpstr>Querying - Distance Weighting</vt:lpstr>
      <vt:lpstr>Querying - Interface</vt:lpstr>
      <vt:lpstr>PowerPoint 演示文稿</vt:lpstr>
      <vt:lpstr>Scalability - ANN</vt:lpstr>
      <vt:lpstr>Scalability - DR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Leufkens, E.L.W. (Erwin)</dc:creator>
  <cp:lastModifiedBy>來凰.</cp:lastModifiedBy>
  <cp:revision>7</cp:revision>
  <dcterms:created xsi:type="dcterms:W3CDTF">2021-08-23T12:58:00Z</dcterms:created>
  <dcterms:modified xsi:type="dcterms:W3CDTF">2024-11-05T07:52:06Z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075CF11BC09C41F4BA579ED0709F4299_11</vt:lpwstr>
  </property>
  <property fmtid="{D5CDD505-2E9C-101B-9397-08002B2CF9AE}" pid="3" name="KSOProductBuildVer">
    <vt:lpwstr>2052-12.1.0.18608</vt:lpwstr>
  </property>
</Properties>
</file>